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9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80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21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954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123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73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443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299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599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63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24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7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62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39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11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74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30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79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24B1AB-0A2B-4942-B097-16D6D6724A65}" type="datetimeFigureOut">
              <a:rPr lang="it-IT" smtClean="0"/>
              <a:t>16/06/2017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B8148A-88E7-4509-874E-18B75B42A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07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exposure-assessment-models/visual-plum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-97194"/>
            <a:ext cx="9144000" cy="2387600"/>
          </a:xfrm>
        </p:spPr>
        <p:txBody>
          <a:bodyPr/>
          <a:lstStyle/>
          <a:p>
            <a:r>
              <a:rPr lang="it-IT" sz="6600" dirty="0" smtClean="0">
                <a:latin typeface="AR JULIAN" panose="02000000000000000000" pitchFamily="2" charset="0"/>
              </a:rPr>
              <a:t>VISUAL PLUMES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81271" y="1596139"/>
            <a:ext cx="7603642" cy="1388534"/>
          </a:xfrm>
        </p:spPr>
        <p:txBody>
          <a:bodyPr>
            <a:normAutofit fontScale="92500"/>
          </a:bodyPr>
          <a:lstStyle/>
          <a:p>
            <a:r>
              <a:rPr lang="it-IT" sz="3200" dirty="0" err="1" smtClean="0">
                <a:latin typeface="AR JULIAN" panose="02000000000000000000" pitchFamily="2" charset="0"/>
              </a:rPr>
              <a:t>Dilution</a:t>
            </a:r>
            <a:r>
              <a:rPr lang="it-IT" sz="3200" dirty="0" smtClean="0">
                <a:latin typeface="AR JULIAN" panose="02000000000000000000" pitchFamily="2" charset="0"/>
              </a:rPr>
              <a:t> </a:t>
            </a:r>
            <a:r>
              <a:rPr lang="it-IT" sz="3200" dirty="0" err="1" smtClean="0">
                <a:latin typeface="AR JULIAN" panose="02000000000000000000" pitchFamily="2" charset="0"/>
              </a:rPr>
              <a:t>Models</a:t>
            </a:r>
            <a:r>
              <a:rPr lang="it-IT" sz="3200" dirty="0" smtClean="0">
                <a:latin typeface="AR JULIAN" panose="02000000000000000000" pitchFamily="2" charset="0"/>
              </a:rPr>
              <a:t> for </a:t>
            </a:r>
            <a:r>
              <a:rPr lang="it-IT" sz="3200" dirty="0" err="1" smtClean="0">
                <a:latin typeface="AR JULIAN" panose="02000000000000000000" pitchFamily="2" charset="0"/>
              </a:rPr>
              <a:t>Effluent</a:t>
            </a:r>
            <a:r>
              <a:rPr lang="it-IT" sz="3200" dirty="0" smtClean="0">
                <a:latin typeface="AR JULIAN" panose="02000000000000000000" pitchFamily="2" charset="0"/>
              </a:rPr>
              <a:t> </a:t>
            </a:r>
            <a:r>
              <a:rPr lang="it-IT" sz="3200" dirty="0" err="1" smtClean="0">
                <a:latin typeface="AR JULIAN" panose="02000000000000000000" pitchFamily="2" charset="0"/>
              </a:rPr>
              <a:t>Discharges</a:t>
            </a:r>
            <a:endParaRPr lang="it-IT" sz="3200" dirty="0" smtClean="0">
              <a:latin typeface="AR JULIAN" panose="02000000000000000000" pitchFamily="2" charset="0"/>
            </a:endParaRPr>
          </a:p>
          <a:p>
            <a:r>
              <a:rPr lang="it-IT" dirty="0"/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990860" y="2379703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 JULIAN" panose="02000000000000000000" pitchFamily="2" charset="0"/>
              </a:rPr>
              <a:t>4th </a:t>
            </a:r>
            <a:r>
              <a:rPr lang="it-IT" sz="2400" dirty="0" err="1" smtClean="0">
                <a:latin typeface="AR JULIAN" panose="02000000000000000000" pitchFamily="2" charset="0"/>
              </a:rPr>
              <a:t>edition</a:t>
            </a:r>
            <a:endParaRPr lang="it-IT" sz="2400" dirty="0">
              <a:latin typeface="AR JULIAN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98217" y="5753686"/>
            <a:ext cx="5584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 JULIAN" panose="02000000000000000000" pitchFamily="2" charset="0"/>
              </a:rPr>
              <a:t>Mattia </a:t>
            </a:r>
            <a:r>
              <a:rPr lang="it-IT" sz="2000" dirty="0" err="1" smtClean="0">
                <a:latin typeface="AR JULIAN" panose="02000000000000000000" pitchFamily="2" charset="0"/>
              </a:rPr>
              <a:t>Betteo</a:t>
            </a:r>
            <a:endParaRPr lang="it-IT" sz="2000" dirty="0" smtClean="0">
              <a:latin typeface="AR JULIAN" panose="02000000000000000000" pitchFamily="2" charset="0"/>
            </a:endParaRPr>
          </a:p>
          <a:p>
            <a:r>
              <a:rPr lang="it-IT" sz="2000" dirty="0" smtClean="0">
                <a:latin typeface="AR JULIAN" panose="02000000000000000000" pitchFamily="2" charset="0"/>
              </a:rPr>
              <a:t>Matricola: 850246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202658" y="5753686"/>
            <a:ext cx="49893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 JULIAN" panose="02000000000000000000" pitchFamily="2" charset="0"/>
              </a:rPr>
              <a:t>Politecnico di </a:t>
            </a:r>
            <a:r>
              <a:rPr lang="it-IT" sz="2000" dirty="0" err="1" smtClean="0">
                <a:latin typeface="AR JULIAN" panose="02000000000000000000" pitchFamily="2" charset="0"/>
              </a:rPr>
              <a:t>milano</a:t>
            </a:r>
            <a:endParaRPr lang="it-IT" sz="2000" dirty="0" smtClean="0">
              <a:latin typeface="AR JULIAN" panose="02000000000000000000" pitchFamily="2" charset="0"/>
            </a:endParaRPr>
          </a:p>
          <a:p>
            <a:r>
              <a:rPr lang="it-IT" sz="2000" dirty="0" smtClean="0">
                <a:latin typeface="AR JULIAN" panose="02000000000000000000" pitchFamily="2" charset="0"/>
              </a:rPr>
              <a:t>Ingegneria per l’ambiente e il territorio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25" y="2984673"/>
            <a:ext cx="3058731" cy="305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it-IT" dirty="0" smtClean="0">
                <a:latin typeface="AR JULIAN" panose="02000000000000000000" pitchFamily="2" charset="0"/>
              </a:rPr>
              <a:t>ENTE AUTORE E SITO</a:t>
            </a:r>
            <a:endParaRPr lang="it-IT" dirty="0">
              <a:latin typeface="AR JULIAN" panose="02000000000000000000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04006" y="1495022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AR JULIAN" panose="02000000000000000000" pitchFamily="2" charset="0"/>
              </a:rPr>
              <a:t>Visual </a:t>
            </a:r>
            <a:r>
              <a:rPr lang="it-IT" dirty="0" err="1" smtClean="0">
                <a:latin typeface="AR JULIAN" panose="02000000000000000000" pitchFamily="2" charset="0"/>
              </a:rPr>
              <a:t>plumes</a:t>
            </a:r>
            <a:r>
              <a:rPr lang="it-IT" dirty="0" smtClean="0">
                <a:latin typeface="AR JULIAN" panose="02000000000000000000" pitchFamily="2" charset="0"/>
              </a:rPr>
              <a:t> è un software realizzato e </a:t>
            </a:r>
            <a:r>
              <a:rPr lang="it-IT" dirty="0">
                <a:latin typeface="AR JULIAN" panose="02000000000000000000" pitchFamily="2" charset="0"/>
              </a:rPr>
              <a:t>rilasciato dall’ente U.S. </a:t>
            </a:r>
            <a:r>
              <a:rPr lang="it-IT" dirty="0" err="1">
                <a:latin typeface="AR JULIAN" panose="02000000000000000000" pitchFamily="2" charset="0"/>
              </a:rPr>
              <a:t>Environmental</a:t>
            </a:r>
            <a:r>
              <a:rPr lang="it-IT" dirty="0">
                <a:latin typeface="AR JULIAN" panose="02000000000000000000" pitchFamily="2" charset="0"/>
              </a:rPr>
              <a:t> </a:t>
            </a:r>
            <a:r>
              <a:rPr lang="it-IT" dirty="0" err="1">
                <a:latin typeface="AR JULIAN" panose="02000000000000000000" pitchFamily="2" charset="0"/>
              </a:rPr>
              <a:t>Protection</a:t>
            </a:r>
            <a:r>
              <a:rPr lang="it-IT" dirty="0">
                <a:latin typeface="AR JULIAN" panose="02000000000000000000" pitchFamily="2" charset="0"/>
              </a:rPr>
              <a:t> Agency (US EPA</a:t>
            </a:r>
            <a:r>
              <a:rPr lang="it-IT" dirty="0" smtClean="0">
                <a:latin typeface="AR JULIAN" panose="02000000000000000000" pitchFamily="2" charset="0"/>
              </a:rPr>
              <a:t>), più in particolare dal </a:t>
            </a:r>
            <a:r>
              <a:rPr lang="en-US" b="1" dirty="0">
                <a:latin typeface="AR JULIAN" panose="02000000000000000000" pitchFamily="2" charset="0"/>
              </a:rPr>
              <a:t>Center for Exposure Assessment Modeling (CEAM</a:t>
            </a:r>
            <a:r>
              <a:rPr lang="en-US" b="1" dirty="0" smtClean="0">
                <a:latin typeface="AR JULIAN" panose="02000000000000000000" pitchFamily="2" charset="0"/>
              </a:rPr>
              <a:t>) </a:t>
            </a:r>
            <a:r>
              <a:rPr lang="en-US" dirty="0" err="1" smtClean="0">
                <a:latin typeface="AR JULIAN" panose="02000000000000000000" pitchFamily="2" charset="0"/>
              </a:rPr>
              <a:t>nell’agosto</a:t>
            </a:r>
            <a:r>
              <a:rPr lang="en-US" dirty="0" smtClean="0">
                <a:latin typeface="AR JULIAN" panose="02000000000000000000" pitchFamily="2" charset="0"/>
              </a:rPr>
              <a:t> del 2001.</a:t>
            </a:r>
          </a:p>
          <a:p>
            <a:pPr marL="0" indent="0">
              <a:buNone/>
            </a:pPr>
            <a:r>
              <a:rPr lang="en-US" dirty="0" smtClean="0">
                <a:latin typeface="AR JULIAN" panose="02000000000000000000" pitchFamily="2" charset="0"/>
              </a:rPr>
              <a:t>Il software è </a:t>
            </a:r>
            <a:r>
              <a:rPr lang="en-US" dirty="0" err="1" smtClean="0">
                <a:latin typeface="AR JULIAN" panose="02000000000000000000" pitchFamily="2" charset="0"/>
              </a:rPr>
              <a:t>disponibile</a:t>
            </a:r>
            <a:r>
              <a:rPr lang="en-US" dirty="0" smtClean="0">
                <a:latin typeface="AR JULIAN" panose="02000000000000000000" pitchFamily="2" charset="0"/>
              </a:rPr>
              <a:t> open source (</a:t>
            </a:r>
            <a:r>
              <a:rPr lang="en-US" dirty="0" err="1" smtClean="0">
                <a:latin typeface="AR JULIAN" panose="02000000000000000000" pitchFamily="2" charset="0"/>
              </a:rPr>
              <a:t>scaricabile</a:t>
            </a:r>
            <a:r>
              <a:rPr lang="en-US" dirty="0" smtClean="0">
                <a:latin typeface="AR JULIAN" panose="02000000000000000000" pitchFamily="2" charset="0"/>
              </a:rPr>
              <a:t> da </a:t>
            </a:r>
            <a:r>
              <a:rPr lang="en-US" dirty="0" err="1" smtClean="0">
                <a:latin typeface="AR JULIAN" panose="02000000000000000000" pitchFamily="2" charset="0"/>
              </a:rPr>
              <a:t>chiunque</a:t>
            </a:r>
            <a:r>
              <a:rPr lang="en-US" dirty="0" smtClean="0">
                <a:latin typeface="AR JULIAN" panose="02000000000000000000" pitchFamily="2" charset="0"/>
              </a:rPr>
              <a:t>) </a:t>
            </a:r>
            <a:r>
              <a:rPr lang="en-US" dirty="0" err="1" smtClean="0">
                <a:latin typeface="AR JULIAN" panose="02000000000000000000" pitchFamily="2" charset="0"/>
              </a:rPr>
              <a:t>presso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il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sito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dell’ente</a:t>
            </a:r>
            <a:r>
              <a:rPr lang="en-US" dirty="0">
                <a:latin typeface="AR JULIAN" panose="02000000000000000000" pitchFamily="2" charset="0"/>
              </a:rPr>
              <a:t>: </a:t>
            </a:r>
            <a:endParaRPr lang="en-US" dirty="0" smtClean="0">
              <a:latin typeface="AR JULI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AR JULIAN" panose="02000000000000000000" pitchFamily="2" charset="0"/>
                <a:hlinkClick r:id="rId2"/>
              </a:rPr>
              <a:t>https</a:t>
            </a:r>
            <a:r>
              <a:rPr lang="en-US" dirty="0">
                <a:latin typeface="AR JULIAN" panose="02000000000000000000" pitchFamily="2" charset="0"/>
                <a:hlinkClick r:id="rId2"/>
              </a:rPr>
              <a:t>://www.epa.gov/exposure-assessment-models/visual-plumes</a:t>
            </a:r>
            <a:endParaRPr lang="en-US" dirty="0">
              <a:latin typeface="AR JULIAN" panose="02000000000000000000" pitchFamily="2" charset="0"/>
            </a:endParaRP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04006" y="4722254"/>
            <a:ext cx="9321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AR JULIAN" panose="02000000000000000000" pitchFamily="2" charset="0"/>
              </a:rPr>
              <a:t>REQUISITI DI SISTEMA:</a:t>
            </a:r>
          </a:p>
          <a:p>
            <a:r>
              <a:rPr lang="it-IT" sz="2400" dirty="0" smtClean="0">
                <a:latin typeface="AR JULIAN" panose="02000000000000000000" pitchFamily="2" charset="0"/>
              </a:rPr>
              <a:t>il software risulta utilizzabile ed ottimizzato per sistemi </a:t>
            </a:r>
            <a:r>
              <a:rPr lang="it-IT" sz="2400" dirty="0" err="1" smtClean="0">
                <a:latin typeface="AR JULIAN" panose="02000000000000000000" pitchFamily="2" charset="0"/>
              </a:rPr>
              <a:t>windows</a:t>
            </a:r>
            <a:r>
              <a:rPr lang="it-IT" sz="2400" dirty="0" smtClean="0">
                <a:latin typeface="AR JULIAN" panose="02000000000000000000" pitchFamily="2" charset="0"/>
              </a:rPr>
              <a:t> 95, 98, nt, 2000, XP, VISTA, 7, 8 e 10.</a:t>
            </a:r>
            <a:endParaRPr lang="it-IT" sz="2400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2" title="Effetto dell esondazione prodotta dall'uragano Katrin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87387" y="4065633"/>
            <a:ext cx="2726240" cy="243414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4914" y="0"/>
            <a:ext cx="10018713" cy="1752599"/>
          </a:xfrm>
        </p:spPr>
        <p:txBody>
          <a:bodyPr/>
          <a:lstStyle/>
          <a:p>
            <a:r>
              <a:rPr lang="it-IT" dirty="0" smtClean="0">
                <a:latin typeface="AR JULIAN" panose="02000000000000000000" pitchFamily="2" charset="0"/>
              </a:rPr>
              <a:t>SCOPO E FINALITÀ DEL PROGRAMMA</a:t>
            </a:r>
            <a:endParaRPr lang="it-IT" dirty="0">
              <a:latin typeface="AR JULIAN" panose="02000000000000000000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0463" y="1361052"/>
            <a:ext cx="10328856" cy="29750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AR JULIAN" panose="02000000000000000000" pitchFamily="2" charset="0"/>
              </a:rPr>
              <a:t>VISUAL PLUMES  </a:t>
            </a:r>
            <a:r>
              <a:rPr lang="en-US" dirty="0" err="1" smtClean="0">
                <a:latin typeface="AR JULIAN" panose="02000000000000000000" pitchFamily="2" charset="0"/>
              </a:rPr>
              <a:t>supporta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modelli</a:t>
            </a:r>
            <a:r>
              <a:rPr lang="en-US" dirty="0">
                <a:latin typeface="AR JULIAN" panose="02000000000000000000" pitchFamily="2" charset="0"/>
              </a:rPr>
              <a:t> </a:t>
            </a:r>
            <a:r>
              <a:rPr lang="en-US" dirty="0" smtClean="0">
                <a:latin typeface="AR JULIAN" panose="02000000000000000000" pitchFamily="2" charset="0"/>
              </a:rPr>
              <a:t>di </a:t>
            </a:r>
            <a:r>
              <a:rPr lang="en-US" dirty="0" err="1" smtClean="0">
                <a:latin typeface="AR JULIAN" panose="02000000000000000000" pitchFamily="2" charset="0"/>
              </a:rPr>
              <a:t>diluizione</a:t>
            </a:r>
            <a:r>
              <a:rPr lang="en-US" dirty="0" smtClean="0">
                <a:latin typeface="AR JULIAN" panose="02000000000000000000" pitchFamily="2" charset="0"/>
              </a:rPr>
              <a:t>/</a:t>
            </a:r>
            <a:r>
              <a:rPr lang="en-US" dirty="0" err="1" smtClean="0">
                <a:latin typeface="AR JULIAN" panose="02000000000000000000" pitchFamily="2" charset="0"/>
              </a:rPr>
              <a:t>dispersione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che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simulano</a:t>
            </a:r>
            <a:r>
              <a:rPr lang="en-US" dirty="0" smtClean="0">
                <a:latin typeface="AR JULIAN" panose="02000000000000000000" pitchFamily="2" charset="0"/>
              </a:rPr>
              <a:t>, in </a:t>
            </a:r>
            <a:r>
              <a:rPr lang="en-US" dirty="0" err="1" smtClean="0">
                <a:latin typeface="AR JULIAN" panose="02000000000000000000" pitchFamily="2" charset="0"/>
              </a:rPr>
              <a:t>ambienti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stratificati</a:t>
            </a:r>
            <a:r>
              <a:rPr lang="en-US" dirty="0" smtClean="0">
                <a:latin typeface="AR JULIAN" panose="02000000000000000000" pitchFamily="2" charset="0"/>
              </a:rPr>
              <a:t> e non, </a:t>
            </a:r>
            <a:r>
              <a:rPr lang="en-US" dirty="0" err="1" smtClean="0">
                <a:latin typeface="AR JULIAN" panose="02000000000000000000" pitchFamily="2" charset="0"/>
              </a:rPr>
              <a:t>singoli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pennacchi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emessi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anche</a:t>
            </a:r>
            <a:r>
              <a:rPr lang="en-US" dirty="0" smtClean="0">
                <a:latin typeface="AR JULIAN" panose="02000000000000000000" pitchFamily="2" charset="0"/>
              </a:rPr>
              <a:t> in </a:t>
            </a:r>
            <a:r>
              <a:rPr lang="en-US" dirty="0" err="1" smtClean="0">
                <a:latin typeface="AR JULIAN" panose="02000000000000000000" pitchFamily="2" charset="0"/>
              </a:rPr>
              <a:t>profondità</a:t>
            </a:r>
            <a:r>
              <a:rPr lang="en-US" dirty="0" smtClean="0">
                <a:latin typeface="AR JULIAN" panose="02000000000000000000" pitchFamily="2" charset="0"/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latin typeface="AR JULIAN" panose="02000000000000000000" pitchFamily="2" charset="0"/>
              </a:rPr>
              <a:t>Le </a:t>
            </a:r>
            <a:r>
              <a:rPr lang="en-US" dirty="0" err="1" smtClean="0">
                <a:latin typeface="AR JULIAN" panose="02000000000000000000" pitchFamily="2" charset="0"/>
              </a:rPr>
              <a:t>previsioni</a:t>
            </a:r>
            <a:r>
              <a:rPr lang="en-US" dirty="0" smtClean="0">
                <a:latin typeface="AR JULIAN" panose="02000000000000000000" pitchFamily="2" charset="0"/>
              </a:rPr>
              <a:t> in </a:t>
            </a:r>
            <a:r>
              <a:rPr lang="en-US" dirty="0" err="1" smtClean="0">
                <a:latin typeface="AR JULIAN" panose="02000000000000000000" pitchFamily="2" charset="0"/>
              </a:rPr>
              <a:t>uscita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includono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dati</a:t>
            </a:r>
            <a:r>
              <a:rPr lang="en-US" dirty="0" smtClean="0">
                <a:latin typeface="AR JULIAN" panose="02000000000000000000" pitchFamily="2" charset="0"/>
              </a:rPr>
              <a:t> come la </a:t>
            </a:r>
            <a:r>
              <a:rPr lang="en-US" dirty="0" err="1" smtClean="0">
                <a:latin typeface="AR JULIAN" panose="02000000000000000000" pitchFamily="2" charset="0"/>
              </a:rPr>
              <a:t>diluizione</a:t>
            </a:r>
            <a:r>
              <a:rPr lang="en-US" dirty="0" smtClean="0">
                <a:latin typeface="AR JULIAN" panose="02000000000000000000" pitchFamily="2" charset="0"/>
              </a:rPr>
              <a:t>, la </a:t>
            </a:r>
            <a:r>
              <a:rPr lang="en-US" dirty="0" err="1" smtClean="0">
                <a:latin typeface="AR JULIAN" panose="02000000000000000000" pitchFamily="2" charset="0"/>
              </a:rPr>
              <a:t>dispersione</a:t>
            </a:r>
            <a:r>
              <a:rPr lang="en-US" dirty="0" smtClean="0">
                <a:latin typeface="AR JULIAN" panose="02000000000000000000" pitchFamily="2" charset="0"/>
              </a:rPr>
              <a:t>, la </a:t>
            </a:r>
            <a:r>
              <a:rPr lang="en-US" dirty="0" err="1" smtClean="0">
                <a:latin typeface="AR JULIAN" panose="02000000000000000000" pitchFamily="2" charset="0"/>
              </a:rPr>
              <a:t>risalita</a:t>
            </a:r>
            <a:r>
              <a:rPr lang="en-US" dirty="0" smtClean="0">
                <a:latin typeface="AR JULIAN" panose="02000000000000000000" pitchFamily="2" charset="0"/>
              </a:rPr>
              <a:t>, </a:t>
            </a:r>
            <a:r>
              <a:rPr lang="en-US" dirty="0" err="1" smtClean="0">
                <a:latin typeface="AR JULIAN" panose="02000000000000000000" pitchFamily="2" charset="0"/>
              </a:rPr>
              <a:t>il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diametro</a:t>
            </a:r>
            <a:r>
              <a:rPr lang="en-US" dirty="0" smtClean="0">
                <a:latin typeface="AR JULIAN" panose="02000000000000000000" pitchFamily="2" charset="0"/>
              </a:rPr>
              <a:t> e </a:t>
            </a:r>
            <a:r>
              <a:rPr lang="en-US" dirty="0" err="1" smtClean="0">
                <a:latin typeface="AR JULIAN" panose="02000000000000000000" pitchFamily="2" charset="0"/>
              </a:rPr>
              <a:t>altre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caratteristiche</a:t>
            </a:r>
            <a:r>
              <a:rPr lang="en-US" dirty="0" smtClean="0">
                <a:latin typeface="AR JULIAN" panose="02000000000000000000" pitchFamily="2" charset="0"/>
              </a:rPr>
              <a:t> del </a:t>
            </a:r>
            <a:r>
              <a:rPr lang="en-US" dirty="0" err="1" smtClean="0">
                <a:latin typeface="AR JULIAN" panose="02000000000000000000" pitchFamily="2" charset="0"/>
              </a:rPr>
              <a:t>pennacchio</a:t>
            </a:r>
            <a:r>
              <a:rPr lang="en-US" dirty="0" smtClean="0">
                <a:latin typeface="AR JULIAN" panose="02000000000000000000" pitchFamily="2" charset="0"/>
              </a:rPr>
              <a:t>. </a:t>
            </a:r>
          </a:p>
          <a:p>
            <a:pPr marL="0" indent="0">
              <a:buNone/>
            </a:pPr>
            <a:r>
              <a:rPr lang="en-US" dirty="0" err="1" smtClean="0">
                <a:latin typeface="AR JULIAN" panose="02000000000000000000" pitchFamily="2" charset="0"/>
              </a:rPr>
              <a:t>Queste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funzioni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offrono</a:t>
            </a:r>
            <a:r>
              <a:rPr lang="en-US" dirty="0" smtClean="0">
                <a:latin typeface="AR JULIAN" panose="02000000000000000000" pitchFamily="2" charset="0"/>
              </a:rPr>
              <a:t> la </a:t>
            </a:r>
            <a:r>
              <a:rPr lang="en-US" dirty="0" err="1" smtClean="0">
                <a:latin typeface="AR JULIAN" panose="02000000000000000000" pitchFamily="2" charset="0"/>
              </a:rPr>
              <a:t>possibilità</a:t>
            </a:r>
            <a:r>
              <a:rPr lang="en-US" dirty="0" smtClean="0">
                <a:latin typeface="AR JULIAN" panose="02000000000000000000" pitchFamily="2" charset="0"/>
              </a:rPr>
              <a:t> di </a:t>
            </a:r>
            <a:r>
              <a:rPr lang="en-US" dirty="0" err="1" smtClean="0">
                <a:latin typeface="AR JULIAN" panose="02000000000000000000" pitchFamily="2" charset="0"/>
              </a:rPr>
              <a:t>simulare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l’evento</a:t>
            </a:r>
            <a:r>
              <a:rPr lang="en-US" dirty="0" smtClean="0">
                <a:latin typeface="AR JULIAN" panose="02000000000000000000" pitchFamily="2" charset="0"/>
              </a:rPr>
              <a:t> di </a:t>
            </a:r>
            <a:r>
              <a:rPr lang="en-US" dirty="0" err="1" smtClean="0">
                <a:latin typeface="AR JULIAN" panose="02000000000000000000" pitchFamily="2" charset="0"/>
              </a:rPr>
              <a:t>scarico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su</a:t>
            </a:r>
            <a:r>
              <a:rPr lang="en-US" dirty="0" smtClean="0">
                <a:latin typeface="AR JULIAN" panose="02000000000000000000" pitchFamily="2" charset="0"/>
              </a:rPr>
              <a:t> un </a:t>
            </a:r>
            <a:r>
              <a:rPr lang="en-US" dirty="0" err="1" smtClean="0">
                <a:latin typeface="AR JULIAN" panose="02000000000000000000" pitchFamily="2" charset="0"/>
              </a:rPr>
              <a:t>lungo</a:t>
            </a:r>
            <a:r>
              <a:rPr lang="en-US" dirty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periodo</a:t>
            </a:r>
            <a:r>
              <a:rPr lang="en-US" dirty="0" smtClean="0">
                <a:latin typeface="AR JULIAN" panose="02000000000000000000" pitchFamily="2" charset="0"/>
              </a:rPr>
              <a:t> e, </a:t>
            </a:r>
            <a:r>
              <a:rPr lang="en-US" dirty="0" err="1" smtClean="0">
                <a:latin typeface="AR JULIAN" panose="02000000000000000000" pitchFamily="2" charset="0"/>
              </a:rPr>
              <a:t>contemporaneamente</a:t>
            </a:r>
            <a:r>
              <a:rPr lang="en-US" dirty="0" smtClean="0">
                <a:latin typeface="AR JULIAN" panose="02000000000000000000" pitchFamily="2" charset="0"/>
              </a:rPr>
              <a:t>, </a:t>
            </a:r>
            <a:r>
              <a:rPr lang="en-US" dirty="0" err="1" smtClean="0">
                <a:latin typeface="AR JULIAN" panose="02000000000000000000" pitchFamily="2" charset="0"/>
              </a:rPr>
              <a:t>su</a:t>
            </a:r>
            <a:r>
              <a:rPr lang="en-US" dirty="0" smtClean="0">
                <a:latin typeface="AR JULIAN" panose="02000000000000000000" pitchFamily="2" charset="0"/>
              </a:rPr>
              <a:t> </a:t>
            </a:r>
            <a:r>
              <a:rPr lang="en-US" dirty="0" err="1" smtClean="0">
                <a:latin typeface="AR JULIAN" panose="02000000000000000000" pitchFamily="2" charset="0"/>
              </a:rPr>
              <a:t>molti</a:t>
            </a:r>
            <a:r>
              <a:rPr lang="en-US" dirty="0" smtClean="0">
                <a:latin typeface="AR JULIAN" panose="02000000000000000000" pitchFamily="2" charset="0"/>
              </a:rPr>
              <a:t> “</a:t>
            </a:r>
            <a:r>
              <a:rPr lang="en-US" dirty="0" err="1" smtClean="0">
                <a:latin typeface="AR JULIAN" panose="02000000000000000000" pitchFamily="2" charset="0"/>
              </a:rPr>
              <a:t>scenari</a:t>
            </a:r>
            <a:r>
              <a:rPr lang="en-US" dirty="0" smtClean="0">
                <a:latin typeface="AR JULIAN" panose="02000000000000000000" pitchFamily="2" charset="0"/>
              </a:rPr>
              <a:t>” </a:t>
            </a:r>
            <a:r>
              <a:rPr lang="en-US" dirty="0" err="1" smtClean="0">
                <a:latin typeface="AR JULIAN" panose="02000000000000000000" pitchFamily="2" charset="0"/>
              </a:rPr>
              <a:t>diversi</a:t>
            </a:r>
            <a:r>
              <a:rPr lang="en-US" dirty="0" smtClean="0">
                <a:latin typeface="AR JULIAN" panose="02000000000000000000" pitchFamily="2" charset="0"/>
              </a:rPr>
              <a:t>, </a:t>
            </a:r>
            <a:r>
              <a:rPr lang="en-US" dirty="0" err="1" smtClean="0">
                <a:latin typeface="AR JULIAN" panose="02000000000000000000" pitchFamily="2" charset="0"/>
              </a:rPr>
              <a:t>perciò</a:t>
            </a:r>
            <a:r>
              <a:rPr lang="en-US" dirty="0" smtClean="0">
                <a:latin typeface="AR JULIAN" panose="02000000000000000000" pitchFamily="2" charset="0"/>
              </a:rPr>
              <a:t> VP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139423" y="6499776"/>
            <a:ext cx="5022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 JULIAN" panose="02000000000000000000" pitchFamily="2" charset="0"/>
              </a:rPr>
              <a:t>Effetto dell’esondazione prodotta dall’uragano </a:t>
            </a:r>
            <a:r>
              <a:rPr lang="it-IT" sz="1400" dirty="0" err="1" smtClean="0">
                <a:latin typeface="AR JULIAN" panose="02000000000000000000" pitchFamily="2" charset="0"/>
              </a:rPr>
              <a:t>Katrina</a:t>
            </a:r>
            <a:r>
              <a:rPr lang="it-IT" sz="1400" dirty="0" smtClean="0">
                <a:latin typeface="AR JULIAN" panose="02000000000000000000" pitchFamily="2" charset="0"/>
              </a:rPr>
              <a:t> </a:t>
            </a:r>
            <a:endParaRPr lang="it-IT" sz="1400" dirty="0">
              <a:latin typeface="AR JULIAN" panose="02000000000000000000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20463" y="4065633"/>
            <a:ext cx="70576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AR JULIAN" panose="02000000000000000000" pitchFamily="2" charset="0"/>
              </a:rPr>
              <a:t>risulta</a:t>
            </a:r>
            <a:r>
              <a:rPr lang="en-US" sz="2200" dirty="0">
                <a:latin typeface="AR JULIAN" panose="02000000000000000000" pitchFamily="2" charset="0"/>
              </a:rPr>
              <a:t> </a:t>
            </a:r>
            <a:r>
              <a:rPr lang="en-US" sz="2200" dirty="0" err="1">
                <a:latin typeface="AR JULIAN" panose="02000000000000000000" pitchFamily="2" charset="0"/>
              </a:rPr>
              <a:t>essere</a:t>
            </a:r>
            <a:r>
              <a:rPr lang="en-US" sz="2200" dirty="0">
                <a:latin typeface="AR JULIAN" panose="02000000000000000000" pitchFamily="2" charset="0"/>
              </a:rPr>
              <a:t> un utile </a:t>
            </a:r>
            <a:r>
              <a:rPr lang="en-US" sz="2200" dirty="0" err="1">
                <a:latin typeface="AR JULIAN" panose="02000000000000000000" pitchFamily="2" charset="0"/>
              </a:rPr>
              <a:t>strumento</a:t>
            </a:r>
            <a:r>
              <a:rPr lang="en-US" sz="2200" dirty="0">
                <a:latin typeface="AR JULIAN" panose="02000000000000000000" pitchFamily="2" charset="0"/>
              </a:rPr>
              <a:t> di </a:t>
            </a:r>
            <a:r>
              <a:rPr lang="en-US" sz="2200" dirty="0" err="1" smtClean="0">
                <a:latin typeface="AR JULIAN" panose="02000000000000000000" pitchFamily="2" charset="0"/>
              </a:rPr>
              <a:t>previsione</a:t>
            </a:r>
            <a:r>
              <a:rPr lang="en-US" sz="2200" dirty="0" smtClean="0">
                <a:latin typeface="AR JULIAN" panose="02000000000000000000" pitchFamily="2" charset="0"/>
              </a:rPr>
              <a:t> </a:t>
            </a:r>
            <a:r>
              <a:rPr lang="en-US" sz="2200" dirty="0" err="1" smtClean="0">
                <a:latin typeface="AR JULIAN" panose="02000000000000000000" pitchFamily="2" charset="0"/>
              </a:rPr>
              <a:t>sia</a:t>
            </a:r>
            <a:r>
              <a:rPr lang="en-US" sz="2200" dirty="0" smtClean="0">
                <a:latin typeface="AR JULIAN" panose="02000000000000000000" pitchFamily="2" charset="0"/>
              </a:rPr>
              <a:t> </a:t>
            </a:r>
            <a:r>
              <a:rPr lang="en-US" sz="2200" dirty="0">
                <a:latin typeface="AR JULIAN" panose="02000000000000000000" pitchFamily="2" charset="0"/>
              </a:rPr>
              <a:t>per </a:t>
            </a:r>
            <a:r>
              <a:rPr lang="en-US" sz="2200" dirty="0" err="1">
                <a:latin typeface="AR JULIAN" panose="02000000000000000000" pitchFamily="2" charset="0"/>
              </a:rPr>
              <a:t>eventi</a:t>
            </a:r>
            <a:r>
              <a:rPr lang="en-US" sz="2200" dirty="0">
                <a:latin typeface="AR JULIAN" panose="02000000000000000000" pitchFamily="2" charset="0"/>
              </a:rPr>
              <a:t> </a:t>
            </a:r>
            <a:r>
              <a:rPr lang="en-US" sz="2200" dirty="0" err="1">
                <a:latin typeface="AR JULIAN" panose="02000000000000000000" pitchFamily="2" charset="0"/>
              </a:rPr>
              <a:t>continui</a:t>
            </a:r>
            <a:r>
              <a:rPr lang="en-US" sz="2200" dirty="0">
                <a:latin typeface="AR JULIAN" panose="02000000000000000000" pitchFamily="2" charset="0"/>
              </a:rPr>
              <a:t> e </a:t>
            </a:r>
            <a:r>
              <a:rPr lang="en-US" sz="2200" dirty="0" err="1">
                <a:latin typeface="AR JULIAN" panose="02000000000000000000" pitchFamily="2" charset="0"/>
              </a:rPr>
              <a:t>controllati</a:t>
            </a:r>
            <a:r>
              <a:rPr lang="en-US" sz="2200" dirty="0">
                <a:latin typeface="AR JULIAN" panose="02000000000000000000" pitchFamily="2" charset="0"/>
              </a:rPr>
              <a:t> come l </a:t>
            </a:r>
            <a:r>
              <a:rPr lang="en-US" sz="2200" dirty="0" err="1" smtClean="0">
                <a:latin typeface="AR JULIAN" panose="02000000000000000000" pitchFamily="2" charset="0"/>
              </a:rPr>
              <a:t>emissione</a:t>
            </a:r>
            <a:r>
              <a:rPr lang="en-US" sz="2200" dirty="0" smtClean="0">
                <a:latin typeface="AR JULIAN" panose="02000000000000000000" pitchFamily="2" charset="0"/>
              </a:rPr>
              <a:t> di </a:t>
            </a:r>
            <a:r>
              <a:rPr lang="en-US" sz="2200" dirty="0" err="1">
                <a:latin typeface="AR JULIAN" panose="02000000000000000000" pitchFamily="2" charset="0"/>
              </a:rPr>
              <a:t>inquinanti</a:t>
            </a:r>
            <a:r>
              <a:rPr lang="en-US" sz="2200" dirty="0">
                <a:latin typeface="AR JULIAN" panose="02000000000000000000" pitchFamily="2" charset="0"/>
              </a:rPr>
              <a:t> in mare, </a:t>
            </a:r>
            <a:r>
              <a:rPr lang="en-US" sz="2200" dirty="0" err="1">
                <a:latin typeface="AR JULIAN" panose="02000000000000000000" pitchFamily="2" charset="0"/>
              </a:rPr>
              <a:t>che</a:t>
            </a:r>
            <a:r>
              <a:rPr lang="en-US" sz="2200" dirty="0">
                <a:latin typeface="AR JULIAN" panose="02000000000000000000" pitchFamily="2" charset="0"/>
              </a:rPr>
              <a:t> per lo studio </a:t>
            </a:r>
            <a:r>
              <a:rPr lang="en-US" sz="2200" dirty="0" err="1">
                <a:latin typeface="AR JULIAN" panose="02000000000000000000" pitchFamily="2" charset="0"/>
              </a:rPr>
              <a:t>degli</a:t>
            </a:r>
            <a:r>
              <a:rPr lang="en-US" sz="2200" dirty="0">
                <a:latin typeface="AR JULIAN" panose="02000000000000000000" pitchFamily="2" charset="0"/>
              </a:rPr>
              <a:t> </a:t>
            </a:r>
            <a:r>
              <a:rPr lang="en-US" sz="2200" dirty="0" err="1" smtClean="0">
                <a:latin typeface="AR JULIAN" panose="02000000000000000000" pitchFamily="2" charset="0"/>
              </a:rPr>
              <a:t>effetti</a:t>
            </a:r>
            <a:r>
              <a:rPr lang="en-US" sz="2200" dirty="0" smtClean="0">
                <a:latin typeface="AR JULIAN" panose="02000000000000000000" pitchFamily="2" charset="0"/>
              </a:rPr>
              <a:t> di </a:t>
            </a:r>
            <a:r>
              <a:rPr lang="en-US" sz="2200" dirty="0">
                <a:latin typeface="AR JULIAN" panose="02000000000000000000" pitchFamily="2" charset="0"/>
              </a:rPr>
              <a:t>un </a:t>
            </a:r>
            <a:r>
              <a:rPr lang="en-US" sz="2200" dirty="0" err="1">
                <a:latin typeface="AR JULIAN" panose="02000000000000000000" pitchFamily="2" charset="0"/>
              </a:rPr>
              <a:t>evento</a:t>
            </a:r>
            <a:r>
              <a:rPr lang="en-US" sz="2200" dirty="0">
                <a:latin typeface="AR JULIAN" panose="02000000000000000000" pitchFamily="2" charset="0"/>
              </a:rPr>
              <a:t> </a:t>
            </a:r>
            <a:r>
              <a:rPr lang="en-US" sz="2200" dirty="0" err="1">
                <a:latin typeface="AR JULIAN" panose="02000000000000000000" pitchFamily="2" charset="0"/>
              </a:rPr>
              <a:t>straordinario</a:t>
            </a:r>
            <a:r>
              <a:rPr lang="en-US" sz="2200" dirty="0">
                <a:latin typeface="AR JULIAN" panose="02000000000000000000" pitchFamily="2" charset="0"/>
              </a:rPr>
              <a:t> (come è </a:t>
            </a:r>
            <a:r>
              <a:rPr lang="en-US" sz="2200" dirty="0" err="1">
                <a:latin typeface="AR JULIAN" panose="02000000000000000000" pitchFamily="2" charset="0"/>
              </a:rPr>
              <a:t>stato</a:t>
            </a:r>
            <a:r>
              <a:rPr lang="en-US" sz="2200" dirty="0">
                <a:latin typeface="AR JULIAN" panose="02000000000000000000" pitchFamily="2" charset="0"/>
              </a:rPr>
              <a:t> per </a:t>
            </a:r>
            <a:r>
              <a:rPr lang="en-US" sz="2200" dirty="0" err="1" smtClean="0">
                <a:latin typeface="AR JULIAN" panose="02000000000000000000" pitchFamily="2" charset="0"/>
              </a:rPr>
              <a:t>gli</a:t>
            </a:r>
            <a:r>
              <a:rPr lang="en-US" sz="2200" dirty="0" smtClean="0">
                <a:latin typeface="AR JULIAN" panose="02000000000000000000" pitchFamily="2" charset="0"/>
              </a:rPr>
              <a:t> </a:t>
            </a:r>
            <a:r>
              <a:rPr lang="en-US" sz="2200" dirty="0" err="1">
                <a:latin typeface="AR JULIAN" panose="02000000000000000000" pitchFamily="2" charset="0"/>
              </a:rPr>
              <a:t>effetti</a:t>
            </a:r>
            <a:r>
              <a:rPr lang="en-US" sz="2200" dirty="0">
                <a:latin typeface="AR JULIAN" panose="02000000000000000000" pitchFamily="2" charset="0"/>
              </a:rPr>
              <a:t> dell </a:t>
            </a:r>
            <a:r>
              <a:rPr lang="en-US" sz="2200" dirty="0" err="1">
                <a:latin typeface="AR JULIAN" panose="02000000000000000000" pitchFamily="2" charset="0"/>
              </a:rPr>
              <a:t>uragano</a:t>
            </a:r>
            <a:r>
              <a:rPr lang="en-US" sz="2200" dirty="0">
                <a:latin typeface="AR JULIAN" panose="02000000000000000000" pitchFamily="2" charset="0"/>
              </a:rPr>
              <a:t> Katrina </a:t>
            </a:r>
            <a:r>
              <a:rPr lang="en-US" sz="2200" dirty="0" err="1">
                <a:latin typeface="AR JULIAN" panose="02000000000000000000" pitchFamily="2" charset="0"/>
              </a:rPr>
              <a:t>sul</a:t>
            </a:r>
            <a:r>
              <a:rPr lang="en-US" sz="2200" dirty="0">
                <a:latin typeface="AR JULIAN" panose="02000000000000000000" pitchFamily="2" charset="0"/>
              </a:rPr>
              <a:t> </a:t>
            </a:r>
            <a:r>
              <a:rPr lang="en-US" sz="2200" dirty="0" err="1">
                <a:latin typeface="AR JULIAN" panose="02000000000000000000" pitchFamily="2" charset="0"/>
              </a:rPr>
              <a:t>lago</a:t>
            </a:r>
            <a:r>
              <a:rPr lang="en-US" sz="2200" dirty="0">
                <a:latin typeface="AR JULIAN" panose="02000000000000000000" pitchFamily="2" charset="0"/>
              </a:rPr>
              <a:t> </a:t>
            </a:r>
            <a:r>
              <a:rPr lang="en-US" sz="2200" dirty="0" err="1" smtClean="0">
                <a:latin typeface="AR JULIAN" panose="02000000000000000000" pitchFamily="2" charset="0"/>
              </a:rPr>
              <a:t>Pontchartain</a:t>
            </a:r>
            <a:r>
              <a:rPr lang="en-US" sz="2200" dirty="0" smtClean="0">
                <a:latin typeface="AR JULIAN" panose="02000000000000000000" pitchFamily="2" charset="0"/>
              </a:rPr>
              <a:t> </a:t>
            </a:r>
            <a:r>
              <a:rPr lang="en-US" sz="2200" dirty="0" err="1" smtClean="0">
                <a:latin typeface="AR JULIAN" panose="02000000000000000000" pitchFamily="2" charset="0"/>
              </a:rPr>
              <a:t>negli</a:t>
            </a:r>
            <a:r>
              <a:rPr lang="en-US" sz="2200" dirty="0" smtClean="0">
                <a:latin typeface="AR JULIAN" panose="02000000000000000000" pitchFamily="2" charset="0"/>
              </a:rPr>
              <a:t> </a:t>
            </a:r>
            <a:r>
              <a:rPr lang="en-US" sz="2200" dirty="0">
                <a:latin typeface="AR JULIAN" panose="02000000000000000000" pitchFamily="2" charset="0"/>
              </a:rPr>
              <a:t>USA)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282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-311956"/>
            <a:ext cx="10018713" cy="1752599"/>
          </a:xfrm>
        </p:spPr>
        <p:txBody>
          <a:bodyPr/>
          <a:lstStyle/>
          <a:p>
            <a:r>
              <a:rPr lang="it-IT" dirty="0" smtClean="0">
                <a:latin typeface="AR JULIAN" panose="02000000000000000000" pitchFamily="2" charset="0"/>
              </a:rPr>
              <a:t>STRUTTURA SOFTWARE</a:t>
            </a:r>
            <a:endParaRPr lang="it-IT" dirty="0">
              <a:latin typeface="AR JULIAN" panose="02000000000000000000" pitchFamily="2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901148" y="2099865"/>
            <a:ext cx="5075582" cy="4636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latin typeface="AR JULIAN" panose="02000000000000000000" pitchFamily="2" charset="0"/>
              </a:rPr>
              <a:t>DIFFUSER</a:t>
            </a:r>
            <a:r>
              <a:rPr lang="it-IT" dirty="0" smtClean="0">
                <a:latin typeface="AR JULIAN" panose="02000000000000000000" pitchFamily="2" charset="0"/>
              </a:rPr>
              <a:t>: </a:t>
            </a:r>
            <a:r>
              <a:rPr lang="it-IT" sz="1800" dirty="0" smtClean="0">
                <a:latin typeface="AR JULIAN" panose="02000000000000000000" pitchFamily="2" charset="0"/>
              </a:rPr>
              <a:t>finestra in cui inseriremo le                                                                                                                                                                        caratteristiche della sostanza in diffusione,                                                    del porto, del vento e della direzione di                                                                         emissione (come da immagine, nella </a:t>
            </a:r>
            <a:r>
              <a:rPr lang="it-IT" sz="1800" dirty="0" err="1" smtClean="0">
                <a:latin typeface="AR JULIAN" panose="02000000000000000000" pitchFamily="2" charset="0"/>
              </a:rPr>
              <a:t>tab</a:t>
            </a:r>
            <a:r>
              <a:rPr lang="it-IT" sz="1800" dirty="0">
                <a:latin typeface="AR JULIAN" panose="02000000000000000000" pitchFamily="2" charset="0"/>
              </a:rPr>
              <a:t> </a:t>
            </a:r>
            <a:r>
              <a:rPr lang="it-IT" sz="1800" dirty="0" smtClean="0">
                <a:latin typeface="AR JULIAN" panose="02000000000000000000" pitchFamily="2" charset="0"/>
              </a:rPr>
              <a:t>centrale).</a:t>
            </a:r>
          </a:p>
          <a:p>
            <a:pPr marL="0" indent="0">
              <a:buNone/>
            </a:pPr>
            <a:r>
              <a:rPr lang="it-IT" sz="1800" dirty="0" smtClean="0">
                <a:latin typeface="AR JULIAN" panose="02000000000000000000" pitchFamily="2" charset="0"/>
              </a:rPr>
              <a:t>La finestra ci permette inoltre di utilizzare                                                    un blocco note, di avviare la simulazione                                                        (mediante l’immagine sulla destra), e di                                                 selezionare opzioni aggiuntive sul modello                                                   (come ad esempio la possibilità di utilizzare                                                     il modello «</a:t>
            </a:r>
            <a:r>
              <a:rPr lang="it-IT" sz="1800" dirty="0" err="1" smtClean="0">
                <a:latin typeface="AR JULIAN" panose="02000000000000000000" pitchFamily="2" charset="0"/>
              </a:rPr>
              <a:t>Brook’s</a:t>
            </a:r>
            <a:r>
              <a:rPr lang="it-IT" sz="1800" dirty="0" smtClean="0">
                <a:latin typeface="AR JULIAN" panose="02000000000000000000" pitchFamily="2" charset="0"/>
              </a:rPr>
              <a:t> far-</a:t>
            </a:r>
            <a:r>
              <a:rPr lang="it-IT" sz="1800" dirty="0" err="1" smtClean="0">
                <a:latin typeface="AR JULIAN" panose="02000000000000000000" pitchFamily="2" charset="0"/>
              </a:rPr>
              <a:t>field</a:t>
            </a:r>
            <a:r>
              <a:rPr lang="it-IT" sz="1800" dirty="0" smtClean="0">
                <a:latin typeface="AR JULIAN" panose="02000000000000000000" pitchFamily="2" charset="0"/>
              </a:rPr>
              <a:t>» per una                                                     simulazione più specifica nel caso di una                                                        diffusione molto espansa sia nel tempo che                                                    nello spazio).                                              </a:t>
            </a:r>
            <a:r>
              <a:rPr lang="it-IT" sz="1900" dirty="0" smtClean="0">
                <a:latin typeface="AR JULIAN" panose="02000000000000000000" pitchFamily="2" charset="0"/>
              </a:rPr>
              <a:t>                                   </a:t>
            </a:r>
            <a:endParaRPr lang="it-IT" sz="1900" dirty="0">
              <a:latin typeface="AR JULIAN" panose="02000000000000000000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09" y="1410295"/>
            <a:ext cx="8760093" cy="858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tangolo 7"/>
          <p:cNvSpPr/>
          <p:nvPr/>
        </p:nvSpPr>
        <p:spPr>
          <a:xfrm>
            <a:off x="1583728" y="1869778"/>
            <a:ext cx="2060620" cy="2343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36" y="2572747"/>
            <a:ext cx="5953060" cy="36910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1325350" y="876826"/>
            <a:ext cx="10336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 JULIAN" panose="02000000000000000000" pitchFamily="2" charset="0"/>
              </a:rPr>
              <a:t>Visual </a:t>
            </a:r>
            <a:r>
              <a:rPr lang="it-IT" sz="2400" dirty="0" err="1">
                <a:latin typeface="AR JULIAN" panose="02000000000000000000" pitchFamily="2" charset="0"/>
              </a:rPr>
              <a:t>plumes</a:t>
            </a:r>
            <a:r>
              <a:rPr lang="it-IT" sz="2400" dirty="0">
                <a:latin typeface="AR JULIAN" panose="02000000000000000000" pitchFamily="2" charset="0"/>
              </a:rPr>
              <a:t> è strutturato in 5 finestre specifiche con cui interagire</a:t>
            </a:r>
            <a:r>
              <a:rPr lang="it-IT" dirty="0">
                <a:latin typeface="AR JULIAN" panose="02000000000000000000" pitchFamily="2" charset="0"/>
              </a:rPr>
              <a:t>: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42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-334850"/>
            <a:ext cx="10018713" cy="1752599"/>
          </a:xfrm>
        </p:spPr>
        <p:txBody>
          <a:bodyPr/>
          <a:lstStyle/>
          <a:p>
            <a:r>
              <a:rPr lang="it-IT" dirty="0" smtClean="0">
                <a:latin typeface="AR JULIAN" panose="02000000000000000000" pitchFamily="2" charset="0"/>
              </a:rPr>
              <a:t>STRUTTURA SOFTWARE</a:t>
            </a:r>
            <a:endParaRPr lang="it-IT" dirty="0">
              <a:latin typeface="AR JULIAN" panose="02000000000000000000" pitchFamily="2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55" y="906914"/>
            <a:ext cx="8399021" cy="1018486"/>
          </a:xfrm>
        </p:spPr>
      </p:pic>
      <p:sp>
        <p:nvSpPr>
          <p:cNvPr id="6" name="Rettangolo 5"/>
          <p:cNvSpPr/>
          <p:nvPr/>
        </p:nvSpPr>
        <p:spPr>
          <a:xfrm>
            <a:off x="3737586" y="1454794"/>
            <a:ext cx="2756079" cy="2809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75" y="2115750"/>
            <a:ext cx="6429886" cy="39946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814082" y="1964353"/>
            <a:ext cx="486059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AR JULIAN" panose="02000000000000000000" pitchFamily="2" charset="0"/>
              </a:rPr>
              <a:t>AMBIENT: </a:t>
            </a:r>
            <a:r>
              <a:rPr lang="it-IT" dirty="0" smtClean="0">
                <a:latin typeface="AR JULIAN" panose="02000000000000000000" pitchFamily="2" charset="0"/>
              </a:rPr>
              <a:t>FINESTRA NELLA QUALE  ANDREMO AD INSERIRE I DATI RILEVATI IN MERITO ALL’AMBIENTE (O AGLI AMBIENTI) IN CUI LA SIMULAZIONE AVVIENE; NELLA TABELLA CENTRALE CREEREMO UNA RIGA IN CORRISPONDENZA DI OGNI DISTANZA IN CUI ABBIAMO RILEVATO I DATI DI: </a:t>
            </a:r>
          </a:p>
          <a:p>
            <a:endParaRPr lang="it-IT" dirty="0">
              <a:latin typeface="AR JULI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AR JULIAN" panose="02000000000000000000" pitchFamily="2" charset="0"/>
              </a:rPr>
              <a:t>Velocità della corrente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AR JULIAN" panose="02000000000000000000" pitchFamily="2" charset="0"/>
              </a:rPr>
              <a:t>Direzione della corrente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AR JULIAN" panose="02000000000000000000" pitchFamily="2" charset="0"/>
              </a:rPr>
              <a:t>salinità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AR JULIAN" panose="02000000000000000000" pitchFamily="2" charset="0"/>
              </a:rPr>
              <a:t>temperatura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AR JULIAN" panose="02000000000000000000" pitchFamily="2" charset="0"/>
              </a:rPr>
              <a:t>Concentrazione preesistente nell’ambiente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AR JULIAN" panose="02000000000000000000" pitchFamily="2" charset="0"/>
              </a:rPr>
              <a:t>Velocità di decadimento inquinante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AR JULIAN" panose="02000000000000000000" pitchFamily="2" charset="0"/>
              </a:rPr>
              <a:t>Coefficiente di dispersione/diffusione </a:t>
            </a:r>
            <a:endParaRPr lang="it-IT" dirty="0">
              <a:latin typeface="AR JULIAN" panose="020000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99560" y="6147623"/>
            <a:ext cx="629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 JULIAN" panose="02000000000000000000" pitchFamily="2" charset="0"/>
              </a:rPr>
              <a:t>- Il software permette poi di creare diversi file per calcolare      il modello su ambienti diversi contemporaneamente.</a:t>
            </a:r>
            <a:endParaRPr lang="it-IT" sz="1600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-321972"/>
            <a:ext cx="10018713" cy="1752599"/>
          </a:xfrm>
        </p:spPr>
        <p:txBody>
          <a:bodyPr/>
          <a:lstStyle/>
          <a:p>
            <a:r>
              <a:rPr lang="it-IT" dirty="0" smtClean="0">
                <a:latin typeface="AR JULIAN" panose="02000000000000000000" pitchFamily="2" charset="0"/>
              </a:rPr>
              <a:t>STRUTTURA SOFTWARE</a:t>
            </a:r>
            <a:endParaRPr lang="it-IT" dirty="0">
              <a:latin typeface="AR JULIAN" panose="02000000000000000000" pitchFamily="2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0" y="834004"/>
            <a:ext cx="8772513" cy="1063777"/>
          </a:xfrm>
        </p:spPr>
      </p:pic>
      <p:sp>
        <p:nvSpPr>
          <p:cNvPr id="5" name="Rettangolo 4"/>
          <p:cNvSpPr/>
          <p:nvPr/>
        </p:nvSpPr>
        <p:spPr>
          <a:xfrm>
            <a:off x="6593983" y="1446981"/>
            <a:ext cx="1223493" cy="346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99" y="2150772"/>
            <a:ext cx="6365500" cy="4214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837127" y="1897781"/>
            <a:ext cx="489397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AR JULIAN" panose="02000000000000000000" pitchFamily="2" charset="0"/>
              </a:rPr>
              <a:t>SPECIAL SETTINGS: </a:t>
            </a:r>
            <a:r>
              <a:rPr lang="it-IT" dirty="0" smtClean="0">
                <a:latin typeface="AR JULIAN" panose="02000000000000000000" pitchFamily="2" charset="0"/>
              </a:rPr>
              <a:t>Finestra nella quale possiamo modificare alcune opzioni ed impostazioni del modello modificandone alcuni aspetti sia di tipo grafico che di calcolo: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 JULIAN" panose="02000000000000000000" pitchFamily="2" charset="0"/>
              </a:rPr>
              <a:t>In alto a sinistra possiamo modificare la concentrazione di inquinante preesistente nell’ambiente col procedere dello spazio e  del tempo.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 JULIAN" panose="02000000000000000000" pitchFamily="2" charset="0"/>
              </a:rPr>
              <a:t>Al centro possiamo selezionare diversi input addizionali al modello (come ad esempio l’assorbenza della luce).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 JULIAN" panose="02000000000000000000" pitchFamily="2" charset="0"/>
              </a:rPr>
              <a:t>In basso a sinistra possiamo controllare aspetti grafici particolari dell’output.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 JULIAN" panose="02000000000000000000" pitchFamily="2" charset="0"/>
              </a:rPr>
              <a:t>In alto a destra possiamo controllare il formato dell’output di testo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 JULIAN" panose="02000000000000000000" pitchFamily="2" charset="0"/>
              </a:rPr>
              <a:t>A destra possiamo eventualmente eliminare/aggiungere le variabili selezionate dal calcolo del modello</a:t>
            </a:r>
          </a:p>
          <a:p>
            <a:r>
              <a:rPr lang="it-IT" dirty="0" smtClean="0">
                <a:latin typeface="AR JULIAN" panose="02000000000000000000" pitchFamily="2" charset="0"/>
              </a:rPr>
              <a:t> </a:t>
            </a:r>
          </a:p>
          <a:p>
            <a:endParaRPr lang="it-IT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09" y="909847"/>
            <a:ext cx="8854818" cy="1073757"/>
          </a:xfr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484309" y="-305873"/>
            <a:ext cx="10018713" cy="1752599"/>
          </a:xfrm>
        </p:spPr>
        <p:txBody>
          <a:bodyPr/>
          <a:lstStyle/>
          <a:p>
            <a:r>
              <a:rPr lang="it-IT" dirty="0" smtClean="0">
                <a:latin typeface="AR JULIAN" panose="02000000000000000000" pitchFamily="2" charset="0"/>
              </a:rPr>
              <a:t>STRUTTURA SOFTWARE</a:t>
            </a:r>
            <a:endParaRPr lang="it-IT" dirty="0">
              <a:latin typeface="AR JULIAN" panose="02000000000000000000" pitchFamily="2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920507" y="1446725"/>
            <a:ext cx="978794" cy="3434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85" y="2270531"/>
            <a:ext cx="6615447" cy="42964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887104" y="2070493"/>
            <a:ext cx="454778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AR JULIAN" panose="02000000000000000000" pitchFamily="2" charset="0"/>
              </a:rPr>
              <a:t>TEXT OUTPUT: </a:t>
            </a:r>
            <a:r>
              <a:rPr lang="it-IT" dirty="0" smtClean="0">
                <a:latin typeface="AR JULIAN" panose="02000000000000000000" pitchFamily="2" charset="0"/>
              </a:rPr>
              <a:t>la prima delle due finestre di output, il software stampa qua i risultati della simulazione nel formato di testo desiderato;</a:t>
            </a:r>
          </a:p>
          <a:p>
            <a:r>
              <a:rPr lang="it-IT" dirty="0" smtClean="0">
                <a:latin typeface="AR JULIAN" panose="02000000000000000000" pitchFamily="2" charset="0"/>
              </a:rPr>
              <a:t>Come visibile a destra il software mostra l’indirizzo in cui il file è salvato ed, a seguire, oltre che le tabelle inserite in precedenza dall’utente di </a:t>
            </a:r>
            <a:r>
              <a:rPr lang="it-IT" dirty="0" err="1" smtClean="0">
                <a:latin typeface="AR JULIAN" panose="02000000000000000000" pitchFamily="2" charset="0"/>
              </a:rPr>
              <a:t>diffuser</a:t>
            </a:r>
            <a:r>
              <a:rPr lang="it-IT" dirty="0" smtClean="0">
                <a:latin typeface="AR JULIAN" panose="02000000000000000000" pitchFamily="2" charset="0"/>
              </a:rPr>
              <a:t> e ambient, una tabella che racchiude il risultato della simulazione effettuata al variare della profondità.</a:t>
            </a:r>
          </a:p>
          <a:p>
            <a:r>
              <a:rPr lang="it-IT" dirty="0" smtClean="0">
                <a:latin typeface="AR JULIAN" panose="02000000000000000000" pitchFamily="2" charset="0"/>
              </a:rPr>
              <a:t>(nel caso a destra ad esempio notiamo che dai 49m da cui fuoriesce il composto ai 48,75m la concentrazione in </a:t>
            </a:r>
            <a:r>
              <a:rPr lang="it-IT" dirty="0" err="1" smtClean="0">
                <a:latin typeface="AR JULIAN" panose="02000000000000000000" pitchFamily="2" charset="0"/>
              </a:rPr>
              <a:t>ppm</a:t>
            </a:r>
            <a:r>
              <a:rPr lang="it-IT" dirty="0" smtClean="0">
                <a:latin typeface="AR JULIAN" panose="02000000000000000000" pitchFamily="2" charset="0"/>
              </a:rPr>
              <a:t> è già scesa di quasi dieci volte)</a:t>
            </a:r>
          </a:p>
        </p:txBody>
      </p:sp>
    </p:spTree>
    <p:extLst>
      <p:ext uri="{BB962C8B-B14F-4D97-AF65-F5344CB8AC3E}">
        <p14:creationId xmlns:p14="http://schemas.microsoft.com/office/powerpoint/2010/main" val="26039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0" y="929457"/>
            <a:ext cx="8956227" cy="1086054"/>
          </a:xfr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84310" y="-280115"/>
            <a:ext cx="10018713" cy="1752599"/>
          </a:xfrm>
        </p:spPr>
        <p:txBody>
          <a:bodyPr/>
          <a:lstStyle/>
          <a:p>
            <a:r>
              <a:rPr lang="it-IT" dirty="0" smtClean="0">
                <a:latin typeface="AR JULIAN" panose="02000000000000000000" pitchFamily="2" charset="0"/>
              </a:rPr>
              <a:t>STRUTTURA SOFTWARE</a:t>
            </a:r>
            <a:endParaRPr lang="it-IT" dirty="0">
              <a:latin typeface="AR JULIAN" panose="02000000000000000000" pitchFamily="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034818" y="1569493"/>
            <a:ext cx="1302341" cy="2320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7" y="2264912"/>
            <a:ext cx="6111329" cy="42202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477672" y="2042190"/>
            <a:ext cx="51315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AR JULIAN" panose="02000000000000000000" pitchFamily="2" charset="0"/>
              </a:rPr>
              <a:t>GRAPHICAL OUTPUT: </a:t>
            </a:r>
            <a:r>
              <a:rPr lang="it-IT" dirty="0" smtClean="0">
                <a:latin typeface="AR JULIAN" panose="02000000000000000000" pitchFamily="2" charset="0"/>
              </a:rPr>
              <a:t>l’ultima finestra di output, contiene il risultato della simulazione in forma grafica e mostra diversi parametri in 4 diagrammi: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 JULIAN" panose="02000000000000000000" pitchFamily="2" charset="0"/>
              </a:rPr>
              <a:t>Risalita del pennacchio: </a:t>
            </a:r>
            <a:r>
              <a:rPr lang="it-IT" sz="1600" dirty="0" smtClean="0">
                <a:latin typeface="AR JULIAN" panose="02000000000000000000" pitchFamily="2" charset="0"/>
              </a:rPr>
              <a:t>il grafico</a:t>
            </a:r>
            <a:r>
              <a:rPr lang="it-IT" sz="2000" b="1" dirty="0" smtClean="0">
                <a:latin typeface="AR JULIAN" panose="02000000000000000000" pitchFamily="2" charset="0"/>
              </a:rPr>
              <a:t> </a:t>
            </a:r>
            <a:r>
              <a:rPr lang="it-IT" sz="1600" dirty="0" smtClean="0">
                <a:latin typeface="AR JULIAN" panose="02000000000000000000" pitchFamily="2" charset="0"/>
              </a:rPr>
              <a:t>in alto a sinistra mostra la distribuzione nello spazio dell’inquinante al variare della distanza dal porto e della profondità.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 JULIAN" panose="02000000000000000000" pitchFamily="2" charset="0"/>
              </a:rPr>
              <a:t>Proprietà dell’ambiente: </a:t>
            </a:r>
            <a:r>
              <a:rPr lang="it-IT" sz="1600" dirty="0" smtClean="0">
                <a:latin typeface="AR JULIAN" panose="02000000000000000000" pitchFamily="2" charset="0"/>
              </a:rPr>
              <a:t>il grafico in alto a destra mostra la densità dell’inquinante nell’ambiente </a:t>
            </a:r>
            <a:r>
              <a:rPr lang="it-IT" sz="1600" dirty="0">
                <a:latin typeface="AR JULIAN" panose="02000000000000000000" pitchFamily="2" charset="0"/>
              </a:rPr>
              <a:t>a</a:t>
            </a:r>
            <a:r>
              <a:rPr lang="it-IT" sz="1600" dirty="0" smtClean="0">
                <a:latin typeface="AR JULIAN" panose="02000000000000000000" pitchFamily="2" charset="0"/>
              </a:rPr>
              <a:t>l variare della profondità.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 JULIAN" panose="02000000000000000000" pitchFamily="2" charset="0"/>
              </a:rPr>
              <a:t>Vista del piano: </a:t>
            </a:r>
            <a:r>
              <a:rPr lang="it-IT" sz="1600" dirty="0" smtClean="0">
                <a:latin typeface="AR JULIAN" panose="02000000000000000000" pitchFamily="2" charset="0"/>
              </a:rPr>
              <a:t>il grafico in basso a sinistra mostra la direzione e la forma del pennacchio rispetto alle coordinate geografiche.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 JULIAN" panose="02000000000000000000" pitchFamily="2" charset="0"/>
              </a:rPr>
              <a:t>Diluizione del pennacchio: </a:t>
            </a:r>
            <a:r>
              <a:rPr lang="it-IT" sz="1600" dirty="0" smtClean="0">
                <a:latin typeface="AR JULIAN" panose="02000000000000000000" pitchFamily="2" charset="0"/>
              </a:rPr>
              <a:t>il grafico in basso a destra mostra la diluizione dell’inquinante in relazione alla distanza «orizzontale dal porto».</a:t>
            </a:r>
            <a:endParaRPr lang="it-IT" sz="1600" b="1" dirty="0" smtClean="0">
              <a:latin typeface="AR JULIAN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it-IT" dirty="0" smtClean="0">
                <a:latin typeface="AR JULIAN" panose="02000000000000000000" pitchFamily="2" charset="0"/>
              </a:rPr>
              <a:t>SEMPLICITÁ DI UTILIZZO</a:t>
            </a:r>
            <a:endParaRPr lang="it-IT" dirty="0">
              <a:latin typeface="AR JULIAN" panose="02000000000000000000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08" y="1460310"/>
            <a:ext cx="10018713" cy="43854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smtClean="0">
                <a:latin typeface="AR JULIAN" panose="02000000000000000000" pitchFamily="2" charset="0"/>
              </a:rPr>
              <a:t>VISUAL PLUMES risulta essere un programma che non presenta grandi problemi di complessità nemmeno al primo utilizzo, i dati da inserire sono chiari e la schermata è ben strutturata. Sul sito, insieme al software, è possibile inoltre scaricare un manuale molto dettagliato ed utile al fine di sfruttare le potenzialità di questo programma che risultano, senza una buona preparazione, di difficile utilizzo e comprensione ( come ad esempio le molteplici opzioni aggiuntive nella schermata «special </a:t>
            </a:r>
            <a:r>
              <a:rPr lang="it-IT" dirty="0" err="1" smtClean="0">
                <a:latin typeface="AR JULIAN" panose="02000000000000000000" pitchFamily="2" charset="0"/>
              </a:rPr>
              <a:t>settings</a:t>
            </a:r>
            <a:r>
              <a:rPr lang="it-IT" dirty="0" smtClean="0">
                <a:latin typeface="AR JULIAN" panose="02000000000000000000" pitchFamily="2" charset="0"/>
              </a:rPr>
              <a:t>»).</a:t>
            </a:r>
          </a:p>
          <a:p>
            <a:pPr marL="0" indent="0">
              <a:buNone/>
            </a:pPr>
            <a:r>
              <a:rPr lang="it-IT" dirty="0" smtClean="0">
                <a:latin typeface="AR JULIAN" panose="02000000000000000000" pitchFamily="2" charset="0"/>
              </a:rPr>
              <a:t>Il programma non pesa assolutamente sul sistema operativo e svolge tutti in calcoli in pochissimo tempo, alcune limitazioni sono date dalla mancanza di rappresentazioni 3D e dall’impossibilità di considerare ambienti con interazione dell’inquinante tra superficie dell’acqua e atmosfera.</a:t>
            </a:r>
            <a:endParaRPr lang="it-IT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284</TotalTime>
  <Words>877</Words>
  <Application>Microsoft Office PowerPoint</Application>
  <PresentationFormat>Personalizzato</PresentationFormat>
  <Paragraphs>56</Paragraphs>
  <Slides>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Parallasse</vt:lpstr>
      <vt:lpstr>VISUAL PLUMES </vt:lpstr>
      <vt:lpstr>ENTE AUTORE E SITO</vt:lpstr>
      <vt:lpstr>SCOPO E FINALITÀ DEL PROGRAMMA</vt:lpstr>
      <vt:lpstr>STRUTTURA SOFTWARE</vt:lpstr>
      <vt:lpstr>STRUTTURA SOFTWARE</vt:lpstr>
      <vt:lpstr>STRUTTURA SOFTWARE</vt:lpstr>
      <vt:lpstr>STRUTTURA SOFTWARE</vt:lpstr>
      <vt:lpstr>STRUTTURA SOFTWARE</vt:lpstr>
      <vt:lpstr>SEMPLICITÁ DI UTILIZZO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PLUMES</dc:title>
  <dc:creator>ANDREA e MATTIA</dc:creator>
  <cp:lastModifiedBy>Giorgio Guariso</cp:lastModifiedBy>
  <cp:revision>63</cp:revision>
  <dcterms:created xsi:type="dcterms:W3CDTF">2017-05-23T07:11:32Z</dcterms:created>
  <dcterms:modified xsi:type="dcterms:W3CDTF">2017-06-16T13:05:06Z</dcterms:modified>
</cp:coreProperties>
</file>